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3" r:id="rId2"/>
    <p:sldId id="268" r:id="rId3"/>
    <p:sldId id="257" r:id="rId4"/>
    <p:sldId id="258" r:id="rId5"/>
    <p:sldId id="272" r:id="rId6"/>
    <p:sldId id="263" r:id="rId7"/>
    <p:sldId id="259" r:id="rId8"/>
    <p:sldId id="265" r:id="rId9"/>
    <p:sldId id="289" r:id="rId10"/>
    <p:sldId id="267" r:id="rId11"/>
    <p:sldId id="290" r:id="rId12"/>
    <p:sldId id="266" r:id="rId13"/>
    <p:sldId id="288" r:id="rId14"/>
    <p:sldId id="286" r:id="rId15"/>
    <p:sldId id="287" r:id="rId16"/>
    <p:sldId id="284" r:id="rId17"/>
    <p:sldId id="283" r:id="rId18"/>
    <p:sldId id="281" r:id="rId19"/>
    <p:sldId id="285" r:id="rId20"/>
    <p:sldId id="28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7C1833-F0E1-4E87-8D28-428B50B642CE}" type="datetimeFigureOut">
              <a:rPr lang="en-GB" smtClean="0"/>
              <a:t>04/07/2023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4C41EE-A9A5-4828-B521-78EF9B31FD79}" type="slidenum">
              <a:rPr lang="en-GB" smtClean="0"/>
              <a:t>‹#›</a:t>
            </a:fld>
            <a:endParaRPr lang="en-GB"/>
          </a:p>
        </p:txBody>
      </p:sp>
    </p:spTree>
    <p:extLst>
      <p:ext uri="{BB962C8B-B14F-4D97-AF65-F5344CB8AC3E}">
        <p14:creationId xmlns:p14="http://schemas.microsoft.com/office/powerpoint/2010/main" val="1907920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55357-5281-C754-5D18-F9F19CE037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8484E1-BCD4-5AAB-CA46-EF6033EC87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D27752-4597-A18C-F818-B6C6BF2B1DAD}"/>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5" name="Footer Placeholder 4">
            <a:extLst>
              <a:ext uri="{FF2B5EF4-FFF2-40B4-BE49-F238E27FC236}">
                <a16:creationId xmlns:a16="http://schemas.microsoft.com/office/drawing/2014/main" id="{E658C880-91FF-7C75-A6EA-5198B913DC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5E799-1F63-0969-ACD0-AD99678B2219}"/>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4232673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3DBF2-9473-EB93-ECFF-90AF237244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7CB673-8189-1C3C-E1BC-EEECE747F5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804637-E8FB-483D-2675-4297D2A0B5B1}"/>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5" name="Footer Placeholder 4">
            <a:extLst>
              <a:ext uri="{FF2B5EF4-FFF2-40B4-BE49-F238E27FC236}">
                <a16:creationId xmlns:a16="http://schemas.microsoft.com/office/drawing/2014/main" id="{850E926B-0C13-3B29-BD82-682C7EAAB7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2BD61-6950-B4D5-8761-D9FBB430620F}"/>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184673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4103-CF25-28D8-2C1A-DA824EA434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E954BC-A032-9FF4-FA32-9BF2541C05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12DC28-ECE5-DC10-038C-E4D9BDC60767}"/>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5" name="Footer Placeholder 4">
            <a:extLst>
              <a:ext uri="{FF2B5EF4-FFF2-40B4-BE49-F238E27FC236}">
                <a16:creationId xmlns:a16="http://schemas.microsoft.com/office/drawing/2014/main" id="{E88941F4-DA1A-595A-CEEF-3388F61FA9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F33A0F-B61E-3537-833E-523084B23D0F}"/>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2798133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EA16A-9F30-F73C-1E11-E3D9E730EF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5214DF-F05B-558F-C9F3-A3E4C6F85B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2DCC7F8-5631-52F3-83DF-26DC0F720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A718AF3-9863-0C53-E820-718AFEB78993}"/>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6" name="Footer Placeholder 5">
            <a:extLst>
              <a:ext uri="{FF2B5EF4-FFF2-40B4-BE49-F238E27FC236}">
                <a16:creationId xmlns:a16="http://schemas.microsoft.com/office/drawing/2014/main" id="{25920A8D-7922-E4F9-5413-DD65036905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E06E24-7326-1B61-EE39-5133D7FD26AF}"/>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3016400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8A88A-F1A9-C1B8-9110-75BB826105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6501DF-AE01-3D98-F495-A7053D6BB6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2139A9-3384-8D13-673B-EDF955267B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581E2D-18C6-9B7A-591A-9588E8E6C9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9D55C03-E943-924A-CBD5-696F31AFBF0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741A16-C8D6-5215-56A0-B5B7F6429FDE}"/>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8" name="Footer Placeholder 7">
            <a:extLst>
              <a:ext uri="{FF2B5EF4-FFF2-40B4-BE49-F238E27FC236}">
                <a16:creationId xmlns:a16="http://schemas.microsoft.com/office/drawing/2014/main" id="{FEAC85CC-0BBD-CBE8-DA69-2453491169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F1BD837-6ADE-EA61-25AD-16B602EE05CA}"/>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2758236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76039-0279-D37D-BAE7-9F8E28AC06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9EEC014-50C2-EF29-BC1D-4458292B116B}"/>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4" name="Footer Placeholder 3">
            <a:extLst>
              <a:ext uri="{FF2B5EF4-FFF2-40B4-BE49-F238E27FC236}">
                <a16:creationId xmlns:a16="http://schemas.microsoft.com/office/drawing/2014/main" id="{3220341B-1737-EE59-DEDE-7704C93579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1CDD04-0792-3674-1195-CD862A3BD613}"/>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1912987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EAB24C-918B-4F08-B566-3980F6981232}"/>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3" name="Footer Placeholder 2">
            <a:extLst>
              <a:ext uri="{FF2B5EF4-FFF2-40B4-BE49-F238E27FC236}">
                <a16:creationId xmlns:a16="http://schemas.microsoft.com/office/drawing/2014/main" id="{D269BED1-7B3E-F378-5DD3-A60ED3B4508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82B75F-99D2-9D18-18AD-FAAC1A12DD55}"/>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1183817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6DB62-B361-0F3C-4AA3-0F445EF13A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3A8FDB-A520-BEEF-9C67-19B53F6722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4D1475B-DD65-BB71-98EC-E4ACFE78A2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BB25F4-AB84-9CE8-FE47-7E9B47973DDC}"/>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6" name="Footer Placeholder 5">
            <a:extLst>
              <a:ext uri="{FF2B5EF4-FFF2-40B4-BE49-F238E27FC236}">
                <a16:creationId xmlns:a16="http://schemas.microsoft.com/office/drawing/2014/main" id="{33A240A7-0EDE-A49D-9D15-8B331E0F18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29E90B-77E8-38B3-7E43-02B02311EB80}"/>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305826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3A489-E16C-89D4-DD0D-DD3B597052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D96876-2B40-A6B2-9F31-168A6AF315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C2BC87-F93C-C0D9-C0C0-3C3FE20662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E54654-893F-4FF2-BC55-C21F9F866AAF}"/>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6" name="Footer Placeholder 5">
            <a:extLst>
              <a:ext uri="{FF2B5EF4-FFF2-40B4-BE49-F238E27FC236}">
                <a16:creationId xmlns:a16="http://schemas.microsoft.com/office/drawing/2014/main" id="{758C155B-2376-FE6F-A7D9-3782D16B78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5812DB-1828-5915-1B47-DB41110C1D9C}"/>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857908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7BFD3-E390-2A6E-2936-5C54D4991A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3A02A82-498E-C8DC-B596-F09C66A477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8E6706-09B6-8DFF-5051-DF0AB610088F}"/>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5" name="Footer Placeholder 4">
            <a:extLst>
              <a:ext uri="{FF2B5EF4-FFF2-40B4-BE49-F238E27FC236}">
                <a16:creationId xmlns:a16="http://schemas.microsoft.com/office/drawing/2014/main" id="{70714879-C8FD-E017-AA94-3896602338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EA9CDA-8821-B8B6-F2E8-900B38B63DE9}"/>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3984087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192E1C-C58F-A059-C8AD-144472ACF0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A46F17-E893-D420-4D5C-DCE533DAFB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DC9479-9F69-5DFC-6B4C-A61A4B0258D9}"/>
              </a:ext>
            </a:extLst>
          </p:cNvPr>
          <p:cNvSpPr>
            <a:spLocks noGrp="1"/>
          </p:cNvSpPr>
          <p:nvPr>
            <p:ph type="dt" sz="half" idx="10"/>
          </p:nvPr>
        </p:nvSpPr>
        <p:spPr/>
        <p:txBody>
          <a:bodyPr/>
          <a:lstStyle/>
          <a:p>
            <a:fld id="{C8EAAA4D-34F4-45F8-8B82-D59DF2771432}" type="datetimeFigureOut">
              <a:rPr lang="en-GB" smtClean="0"/>
              <a:t>04/07/2023</a:t>
            </a:fld>
            <a:endParaRPr lang="en-GB"/>
          </a:p>
        </p:txBody>
      </p:sp>
      <p:sp>
        <p:nvSpPr>
          <p:cNvPr id="5" name="Footer Placeholder 4">
            <a:extLst>
              <a:ext uri="{FF2B5EF4-FFF2-40B4-BE49-F238E27FC236}">
                <a16:creationId xmlns:a16="http://schemas.microsoft.com/office/drawing/2014/main" id="{2C9460EB-424B-BC15-D7E5-DA18C68C13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3AA726-7ED3-3DDA-F62E-C280372C5609}"/>
              </a:ext>
            </a:extLst>
          </p:cNvPr>
          <p:cNvSpPr>
            <a:spLocks noGrp="1"/>
          </p:cNvSpPr>
          <p:nvPr>
            <p:ph type="sldNum" sz="quarter" idx="12"/>
          </p:nvPr>
        </p:nvSpPr>
        <p:spPr/>
        <p:txBody>
          <a:bodyPr/>
          <a:lstStyle/>
          <a:p>
            <a:fld id="{0DE2A568-2F7C-4101-96BA-58B092C2B098}" type="slidenum">
              <a:rPr lang="en-GB" smtClean="0"/>
              <a:t>‹#›</a:t>
            </a:fld>
            <a:endParaRPr lang="en-GB"/>
          </a:p>
        </p:txBody>
      </p:sp>
    </p:spTree>
    <p:extLst>
      <p:ext uri="{BB962C8B-B14F-4D97-AF65-F5344CB8AC3E}">
        <p14:creationId xmlns:p14="http://schemas.microsoft.com/office/powerpoint/2010/main" val="1669167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7394A3-EB7B-49E5-3B27-4C6AF358C3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CFBA27-2067-4FB8-CE38-4907A50A51D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6784A8-7D96-6AC9-453F-CA9B337B57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EAAA4D-34F4-45F8-8B82-D59DF2771432}" type="datetimeFigureOut">
              <a:rPr lang="en-GB" smtClean="0"/>
              <a:t>04/07/2023</a:t>
            </a:fld>
            <a:endParaRPr lang="en-GB"/>
          </a:p>
        </p:txBody>
      </p:sp>
      <p:sp>
        <p:nvSpPr>
          <p:cNvPr id="5" name="Footer Placeholder 4">
            <a:extLst>
              <a:ext uri="{FF2B5EF4-FFF2-40B4-BE49-F238E27FC236}">
                <a16:creationId xmlns:a16="http://schemas.microsoft.com/office/drawing/2014/main" id="{0E4B1BB2-FDA5-60EB-0698-E5AB773491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84D29B-3FE4-DCA9-8737-75B7E6997C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E2A568-2F7C-4101-96BA-58B092C2B098}" type="slidenum">
              <a:rPr lang="en-GB" smtClean="0"/>
              <a:t>‹#›</a:t>
            </a:fld>
            <a:endParaRPr lang="en-GB"/>
          </a:p>
        </p:txBody>
      </p:sp>
    </p:spTree>
    <p:extLst>
      <p:ext uri="{BB962C8B-B14F-4D97-AF65-F5344CB8AC3E}">
        <p14:creationId xmlns:p14="http://schemas.microsoft.com/office/powerpoint/2010/main" val="30640885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hilton.oxon.sch.uk/curriculum-overview/"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F0E47-F95A-C558-A58A-424D8B65B5AB}"/>
              </a:ext>
            </a:extLst>
          </p:cNvPr>
          <p:cNvSpPr>
            <a:spLocks noGrp="1"/>
          </p:cNvSpPr>
          <p:nvPr>
            <p:ph type="title"/>
          </p:nvPr>
        </p:nvSpPr>
        <p:spPr/>
        <p:txBody>
          <a:bodyPr/>
          <a:lstStyle/>
          <a:p>
            <a:pPr algn="ctr"/>
            <a:r>
              <a:rPr lang="en-GB" b="1" dirty="0"/>
              <a:t>The School Curriculum</a:t>
            </a:r>
          </a:p>
        </p:txBody>
      </p:sp>
      <p:sp>
        <p:nvSpPr>
          <p:cNvPr id="3" name="Content Placeholder 2">
            <a:extLst>
              <a:ext uri="{FF2B5EF4-FFF2-40B4-BE49-F238E27FC236}">
                <a16:creationId xmlns:a16="http://schemas.microsoft.com/office/drawing/2014/main" id="{56869B9D-5E09-528D-7459-4C181A398E19}"/>
              </a:ext>
            </a:extLst>
          </p:cNvPr>
          <p:cNvSpPr>
            <a:spLocks noGrp="1"/>
          </p:cNvSpPr>
          <p:nvPr>
            <p:ph idx="1"/>
          </p:nvPr>
        </p:nvSpPr>
        <p:spPr>
          <a:xfrm>
            <a:off x="838200" y="1825625"/>
            <a:ext cx="10515600" cy="3425644"/>
          </a:xfrm>
        </p:spPr>
        <p:txBody>
          <a:bodyPr/>
          <a:lstStyle/>
          <a:p>
            <a:pPr marL="0" indent="0">
              <a:buNone/>
            </a:pPr>
            <a:r>
              <a:rPr lang="en-GB" dirty="0"/>
              <a:t>The school curriculum comprises the elements that young people need:</a:t>
            </a:r>
          </a:p>
          <a:p>
            <a:r>
              <a:rPr lang="en-GB" dirty="0"/>
              <a:t>To nurture them as individuals and the hopes we have for them</a:t>
            </a:r>
          </a:p>
          <a:p>
            <a:r>
              <a:rPr lang="en-GB" dirty="0"/>
              <a:t>And help them to appreciate their community</a:t>
            </a:r>
          </a:p>
          <a:p>
            <a:r>
              <a:rPr lang="en-GB" dirty="0"/>
              <a:t>So that they learn about their county, country, the world and the universe</a:t>
            </a:r>
          </a:p>
          <a:p>
            <a:r>
              <a:rPr lang="en-GB" dirty="0"/>
              <a:t>And it includes the national curriculum. </a:t>
            </a:r>
          </a:p>
          <a:p>
            <a:pPr marL="0" indent="0">
              <a:buNone/>
            </a:pPr>
            <a:endParaRPr lang="en-GB" dirty="0"/>
          </a:p>
        </p:txBody>
      </p:sp>
      <p:pic>
        <p:nvPicPr>
          <p:cNvPr id="4" name="Picture 3" descr="logo"/>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167670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A7928-9424-78DD-462E-65E151424FC5}"/>
              </a:ext>
            </a:extLst>
          </p:cNvPr>
          <p:cNvSpPr>
            <a:spLocks noGrp="1"/>
          </p:cNvSpPr>
          <p:nvPr>
            <p:ph type="ctrTitle"/>
          </p:nvPr>
        </p:nvSpPr>
        <p:spPr>
          <a:xfrm>
            <a:off x="1524000" y="253683"/>
            <a:ext cx="9144000" cy="2002577"/>
          </a:xfrm>
        </p:spPr>
        <p:txBody>
          <a:bodyPr/>
          <a:lstStyle/>
          <a:p>
            <a:r>
              <a:rPr lang="en-GB" b="1" dirty="0"/>
              <a:t>What are we teaching?</a:t>
            </a:r>
            <a:br>
              <a:rPr lang="en-GB" dirty="0"/>
            </a:br>
            <a:endParaRPr lang="en-GB" dirty="0"/>
          </a:p>
        </p:txBody>
      </p:sp>
      <p:sp>
        <p:nvSpPr>
          <p:cNvPr id="3" name="Subtitle 2">
            <a:extLst>
              <a:ext uri="{FF2B5EF4-FFF2-40B4-BE49-F238E27FC236}">
                <a16:creationId xmlns:a16="http://schemas.microsoft.com/office/drawing/2014/main" id="{7A8B7F47-9312-70FD-7BD1-0CD6E9039669}"/>
              </a:ext>
            </a:extLst>
          </p:cNvPr>
          <p:cNvSpPr>
            <a:spLocks noGrp="1"/>
          </p:cNvSpPr>
          <p:nvPr>
            <p:ph type="subTitle" idx="1"/>
          </p:nvPr>
        </p:nvSpPr>
        <p:spPr>
          <a:xfrm>
            <a:off x="1524000" y="1809824"/>
            <a:ext cx="9144000" cy="2301536"/>
          </a:xfrm>
        </p:spPr>
        <p:txBody>
          <a:bodyPr/>
          <a:lstStyle/>
          <a:p>
            <a:r>
              <a:rPr lang="en-GB" dirty="0"/>
              <a:t>Children at Chilton learn the Disciplinary knowledge (</a:t>
            </a:r>
            <a:r>
              <a:rPr lang="en-GB" b="1" i="1" dirty="0"/>
              <a:t>The How) </a:t>
            </a:r>
          </a:p>
          <a:p>
            <a:r>
              <a:rPr lang="en-GB" dirty="0"/>
              <a:t>Substantive knowledge (</a:t>
            </a:r>
            <a:r>
              <a:rPr lang="en-GB" b="1" dirty="0"/>
              <a:t>The What)</a:t>
            </a:r>
          </a:p>
          <a:p>
            <a:r>
              <a:rPr lang="en-GB" dirty="0"/>
              <a:t>Generative knowledge </a:t>
            </a:r>
            <a:r>
              <a:rPr lang="en-GB" b="1" dirty="0"/>
              <a:t>(The Links and connections)</a:t>
            </a:r>
          </a:p>
        </p:txBody>
      </p:sp>
      <p:sp>
        <p:nvSpPr>
          <p:cNvPr id="4" name="Title 1">
            <a:extLst>
              <a:ext uri="{FF2B5EF4-FFF2-40B4-BE49-F238E27FC236}">
                <a16:creationId xmlns:a16="http://schemas.microsoft.com/office/drawing/2014/main" id="{62CA7928-9424-78DD-462E-65E151424FC5}"/>
              </a:ext>
            </a:extLst>
          </p:cNvPr>
          <p:cNvSpPr txBox="1">
            <a:spLocks/>
          </p:cNvSpPr>
          <p:nvPr/>
        </p:nvSpPr>
        <p:spPr>
          <a:xfrm>
            <a:off x="1028700" y="3664924"/>
            <a:ext cx="9144000" cy="3193076"/>
          </a:xfrm>
          <a:prstGeom prst="rect">
            <a:avLst/>
          </a:prstGeom>
        </p:spPr>
        <p:txBody>
          <a:bodyPr vert="horz" lIns="91440" tIns="45720" rIns="91440" bIns="45720" rtlCol="0" anchor="b">
            <a:normAutofit fontScale="4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857250" indent="-857250" algn="l">
              <a:buFont typeface="Arial" panose="020B0604020202020204" pitchFamily="34" charset="0"/>
              <a:buChar char="•"/>
            </a:pPr>
            <a:r>
              <a:rPr lang="en-GB" sz="5900" dirty="0"/>
              <a:t>This is carefully planned and sequenced for each subject for children’s journey through school. </a:t>
            </a:r>
          </a:p>
          <a:p>
            <a:pPr marL="857250" indent="-857250" algn="l">
              <a:buFont typeface="Arial" panose="020B0604020202020204" pitchFamily="34" charset="0"/>
              <a:buChar char="•"/>
            </a:pPr>
            <a:endParaRPr lang="en-GB" sz="5900" dirty="0"/>
          </a:p>
          <a:p>
            <a:pPr marL="857250" indent="-857250" algn="l">
              <a:buFont typeface="Arial" panose="020B0604020202020204" pitchFamily="34" charset="0"/>
              <a:buChar char="•"/>
            </a:pPr>
            <a:r>
              <a:rPr lang="en-GB" sz="5900" dirty="0"/>
              <a:t>We have ambitious outcomes and we have the small steps to help our children achieve these. </a:t>
            </a:r>
          </a:p>
          <a:p>
            <a:pPr algn="l"/>
            <a:endParaRPr lang="en-GB" sz="5900" dirty="0"/>
          </a:p>
          <a:p>
            <a:pPr marL="857250" indent="-857250" algn="l">
              <a:buFont typeface="Arial" panose="020B0604020202020204" pitchFamily="34" charset="0"/>
              <a:buChar char="•"/>
            </a:pPr>
            <a:r>
              <a:rPr lang="en-GB" sz="5900" dirty="0"/>
              <a:t>Please use this link to see our subject progression documents: </a:t>
            </a:r>
            <a:r>
              <a:rPr lang="en-GB" sz="5900" dirty="0">
                <a:hlinkClick r:id="rId2"/>
              </a:rPr>
              <a:t>https://www.chilton.oxon.sch.uk/curriculum-overview/</a:t>
            </a:r>
            <a:endParaRPr lang="en-GB" sz="5900" dirty="0"/>
          </a:p>
          <a:p>
            <a:pPr algn="l"/>
            <a:endParaRPr lang="en-GB" sz="5900" dirty="0"/>
          </a:p>
          <a:p>
            <a:pPr algn="l"/>
            <a:endParaRPr lang="en-GB" dirty="0"/>
          </a:p>
        </p:txBody>
      </p:sp>
      <p:sp>
        <p:nvSpPr>
          <p:cNvPr id="5" name="Title 1">
            <a:extLst>
              <a:ext uri="{FF2B5EF4-FFF2-40B4-BE49-F238E27FC236}">
                <a16:creationId xmlns:a16="http://schemas.microsoft.com/office/drawing/2014/main" id="{62CA7928-9424-78DD-462E-65E151424FC5}"/>
              </a:ext>
            </a:extLst>
          </p:cNvPr>
          <p:cNvSpPr txBox="1">
            <a:spLocks/>
          </p:cNvSpPr>
          <p:nvPr/>
        </p:nvSpPr>
        <p:spPr>
          <a:xfrm>
            <a:off x="-723900" y="5667501"/>
            <a:ext cx="9144000" cy="200257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4000" dirty="0"/>
          </a:p>
        </p:txBody>
      </p:sp>
      <p:pic>
        <p:nvPicPr>
          <p:cNvPr id="7" name="Picture 6" descr="logo"/>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316228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7B1E7-2D8E-F367-C810-BCFC510AB8C6}"/>
              </a:ext>
            </a:extLst>
          </p:cNvPr>
          <p:cNvSpPr>
            <a:spLocks noGrp="1"/>
          </p:cNvSpPr>
          <p:nvPr>
            <p:ph type="ctrTitle"/>
          </p:nvPr>
        </p:nvSpPr>
        <p:spPr>
          <a:xfrm>
            <a:off x="1463040" y="434386"/>
            <a:ext cx="9144000" cy="2387600"/>
          </a:xfrm>
        </p:spPr>
        <p:txBody>
          <a:bodyPr>
            <a:normAutofit/>
          </a:bodyPr>
          <a:lstStyle/>
          <a:p>
            <a:r>
              <a:rPr lang="en-GB" b="1" dirty="0"/>
              <a:t>What is an enquiry approach?</a:t>
            </a:r>
          </a:p>
        </p:txBody>
      </p:sp>
      <p:sp>
        <p:nvSpPr>
          <p:cNvPr id="3" name="Subtitle 2">
            <a:extLst>
              <a:ext uri="{FF2B5EF4-FFF2-40B4-BE49-F238E27FC236}">
                <a16:creationId xmlns:a16="http://schemas.microsoft.com/office/drawing/2014/main" id="{83956D32-0BE2-34B4-8A44-D15A542C025E}"/>
              </a:ext>
            </a:extLst>
          </p:cNvPr>
          <p:cNvSpPr>
            <a:spLocks noGrp="1"/>
          </p:cNvSpPr>
          <p:nvPr>
            <p:ph type="subTitle" idx="1"/>
          </p:nvPr>
        </p:nvSpPr>
        <p:spPr>
          <a:xfrm>
            <a:off x="1463040" y="3349489"/>
            <a:ext cx="9144000" cy="2736618"/>
          </a:xfrm>
        </p:spPr>
        <p:txBody>
          <a:bodyPr>
            <a:normAutofit fontScale="25000" lnSpcReduction="20000"/>
          </a:bodyPr>
          <a:lstStyle/>
          <a:p>
            <a:r>
              <a:rPr lang="en-GB" sz="9600" dirty="0"/>
              <a:t>Topic based learning which is driven by an overarching open ended question which might be broken into several smaller questions to drive Childrens learning forwards. </a:t>
            </a:r>
          </a:p>
          <a:p>
            <a:r>
              <a:rPr lang="en-GB" sz="9600" dirty="0"/>
              <a:t>These questions are likely to link into big ideas or concepts for example:</a:t>
            </a:r>
          </a:p>
          <a:p>
            <a:r>
              <a:rPr lang="en-GB" sz="9600" dirty="0"/>
              <a:t>Me</a:t>
            </a:r>
          </a:p>
          <a:p>
            <a:r>
              <a:rPr lang="en-GB" sz="9600" dirty="0"/>
              <a:t>Life </a:t>
            </a:r>
          </a:p>
          <a:p>
            <a:r>
              <a:rPr lang="en-GB" sz="9600" dirty="0"/>
              <a:t>Civilisation</a:t>
            </a:r>
          </a:p>
          <a:p>
            <a:r>
              <a:rPr lang="en-GB" sz="9600" dirty="0"/>
              <a:t>Inheritance</a:t>
            </a:r>
          </a:p>
          <a:p>
            <a:endParaRPr lang="en-GB" sz="6200" dirty="0"/>
          </a:p>
          <a:p>
            <a:r>
              <a:rPr lang="en-GB" sz="6200" dirty="0"/>
              <a:t> </a:t>
            </a:r>
          </a:p>
          <a:p>
            <a:endParaRPr lang="en-GB" dirty="0"/>
          </a:p>
        </p:txBody>
      </p:sp>
      <p:pic>
        <p:nvPicPr>
          <p:cNvPr id="4" name="Picture 3" descr="logo"/>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75818" y="1905000"/>
            <a:ext cx="609600" cy="609600"/>
          </a:xfrm>
          <a:prstGeom prst="rect">
            <a:avLst/>
          </a:prstGeom>
        </p:spPr>
      </p:pic>
    </p:spTree>
    <p:extLst>
      <p:ext uri="{BB962C8B-B14F-4D97-AF65-F5344CB8AC3E}">
        <p14:creationId xmlns:p14="http://schemas.microsoft.com/office/powerpoint/2010/main" val="9326934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903"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4DE65-EA8B-15A5-79A8-FB8A2DF29A38}"/>
              </a:ext>
            </a:extLst>
          </p:cNvPr>
          <p:cNvSpPr>
            <a:spLocks noGrp="1"/>
          </p:cNvSpPr>
          <p:nvPr>
            <p:ph type="ctrTitle"/>
          </p:nvPr>
        </p:nvSpPr>
        <p:spPr>
          <a:xfrm>
            <a:off x="1524000" y="425677"/>
            <a:ext cx="9144000" cy="2387600"/>
          </a:xfrm>
        </p:spPr>
        <p:txBody>
          <a:bodyPr/>
          <a:lstStyle/>
          <a:p>
            <a:r>
              <a:rPr lang="en-GB" b="1" dirty="0"/>
              <a:t>Why have an enquiry approach?</a:t>
            </a:r>
          </a:p>
        </p:txBody>
      </p:sp>
      <p:sp>
        <p:nvSpPr>
          <p:cNvPr id="3" name="Subtitle 2">
            <a:extLst>
              <a:ext uri="{FF2B5EF4-FFF2-40B4-BE49-F238E27FC236}">
                <a16:creationId xmlns:a16="http://schemas.microsoft.com/office/drawing/2014/main" id="{227925BD-1ED1-52CB-F419-E51578719D7B}"/>
              </a:ext>
            </a:extLst>
          </p:cNvPr>
          <p:cNvSpPr>
            <a:spLocks noGrp="1"/>
          </p:cNvSpPr>
          <p:nvPr>
            <p:ph type="subTitle" idx="1"/>
          </p:nvPr>
        </p:nvSpPr>
        <p:spPr>
          <a:xfrm>
            <a:off x="1524000" y="3602038"/>
            <a:ext cx="9144000" cy="2594576"/>
          </a:xfrm>
        </p:spPr>
        <p:txBody>
          <a:bodyPr vert="horz" lIns="91440" tIns="45720" rIns="91440" bIns="45720" rtlCol="0" anchor="t">
            <a:normAutofit lnSpcReduction="10000"/>
          </a:bodyPr>
          <a:lstStyle/>
          <a:p>
            <a:r>
              <a:rPr lang="en-GB" dirty="0"/>
              <a:t>To give the children more understanding of the purpose of their learning and helps them feel more invested. </a:t>
            </a:r>
          </a:p>
          <a:p>
            <a:endParaRPr lang="en-GB" dirty="0"/>
          </a:p>
          <a:p>
            <a:r>
              <a:rPr lang="en-GB" dirty="0"/>
              <a:t>Cross – curricular learning has always been a tradition… this takes the best bits of what we do, refocuses it and builds upon it. </a:t>
            </a:r>
          </a:p>
          <a:p>
            <a:endParaRPr lang="en-GB" sz="1300" dirty="0"/>
          </a:p>
          <a:p>
            <a:r>
              <a:rPr lang="en-GB" dirty="0"/>
              <a:t> </a:t>
            </a:r>
          </a:p>
          <a:p>
            <a:endParaRPr lang="en-GB" dirty="0"/>
          </a:p>
        </p:txBody>
      </p:sp>
      <p:pic>
        <p:nvPicPr>
          <p:cNvPr id="4" name="Picture 3" descr="logo"/>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890649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CD1C1-8D94-19FE-F659-560EBA43D9C0}"/>
              </a:ext>
            </a:extLst>
          </p:cNvPr>
          <p:cNvSpPr>
            <a:spLocks noGrp="1"/>
          </p:cNvSpPr>
          <p:nvPr>
            <p:ph type="ctrTitle"/>
          </p:nvPr>
        </p:nvSpPr>
        <p:spPr>
          <a:xfrm>
            <a:off x="1524000" y="297733"/>
            <a:ext cx="9144000" cy="2387600"/>
          </a:xfrm>
        </p:spPr>
        <p:txBody>
          <a:bodyPr>
            <a:normAutofit/>
          </a:bodyPr>
          <a:lstStyle/>
          <a:p>
            <a:r>
              <a:rPr lang="en-GB" sz="2800" dirty="0"/>
              <a:t>From looking at an enquiry approach we believe it will enable us to give children the high levels of active engagement we want, with purpose, that will result in an exciting learning experience and help them remember what they have learnt. </a:t>
            </a:r>
            <a:br>
              <a:rPr lang="en-GB" sz="1400" dirty="0"/>
            </a:br>
            <a:endParaRPr lang="en-GB" sz="4000" dirty="0"/>
          </a:p>
        </p:txBody>
      </p:sp>
      <p:sp>
        <p:nvSpPr>
          <p:cNvPr id="3" name="Subtitle 2">
            <a:extLst>
              <a:ext uri="{FF2B5EF4-FFF2-40B4-BE49-F238E27FC236}">
                <a16:creationId xmlns:a16="http://schemas.microsoft.com/office/drawing/2014/main" id="{827036E0-5C18-8975-F23B-98D8F5761E0B}"/>
              </a:ext>
            </a:extLst>
          </p:cNvPr>
          <p:cNvSpPr>
            <a:spLocks noGrp="1"/>
          </p:cNvSpPr>
          <p:nvPr>
            <p:ph type="subTitle" idx="1"/>
          </p:nvPr>
        </p:nvSpPr>
        <p:spPr>
          <a:xfrm>
            <a:off x="1524000" y="2859782"/>
            <a:ext cx="9144000" cy="4296665"/>
          </a:xfrm>
        </p:spPr>
        <p:txBody>
          <a:bodyPr vert="horz" lIns="91440" tIns="45720" rIns="91440" bIns="45720" rtlCol="0" anchor="t">
            <a:normAutofit/>
          </a:bodyPr>
          <a:lstStyle/>
          <a:p>
            <a:r>
              <a:rPr lang="en-GB" dirty="0"/>
              <a:t>It develops the 5 pillars of practice.</a:t>
            </a:r>
          </a:p>
          <a:p>
            <a:pPr marL="342900" indent="-342900" algn="l">
              <a:buChar char="•"/>
            </a:pPr>
            <a:r>
              <a:rPr lang="en-GB" dirty="0">
                <a:cs typeface="Calibri"/>
              </a:rPr>
              <a:t>Coherence</a:t>
            </a:r>
          </a:p>
          <a:p>
            <a:pPr marL="342900" indent="-342900" algn="l">
              <a:buChar char="•"/>
            </a:pPr>
            <a:r>
              <a:rPr lang="en-GB" dirty="0">
                <a:cs typeface="Calibri"/>
              </a:rPr>
              <a:t>Credibility</a:t>
            </a:r>
          </a:p>
          <a:p>
            <a:pPr marL="342900" indent="-342900" algn="l">
              <a:buChar char="•"/>
            </a:pPr>
            <a:r>
              <a:rPr lang="en-GB" dirty="0">
                <a:cs typeface="Calibri"/>
              </a:rPr>
              <a:t>Creativity</a:t>
            </a:r>
          </a:p>
          <a:p>
            <a:pPr marL="342900" indent="-342900" algn="l">
              <a:buChar char="•"/>
            </a:pPr>
            <a:r>
              <a:rPr lang="en-GB" dirty="0">
                <a:cs typeface="Calibri"/>
              </a:rPr>
              <a:t>Compassion</a:t>
            </a:r>
          </a:p>
          <a:p>
            <a:pPr marL="342900" indent="-342900" algn="l">
              <a:buChar char="•"/>
            </a:pPr>
            <a:r>
              <a:rPr lang="en-GB" dirty="0">
                <a:cs typeface="Calibri"/>
              </a:rPr>
              <a:t>Community</a:t>
            </a:r>
          </a:p>
          <a:p>
            <a:pPr marL="342900" indent="-342900" algn="l">
              <a:buChar char="•"/>
            </a:pPr>
            <a:endParaRPr lang="en-GB" dirty="0">
              <a:cs typeface="Calibri"/>
            </a:endParaRPr>
          </a:p>
          <a:p>
            <a:endParaRPr lang="en-GB" dirty="0"/>
          </a:p>
          <a:p>
            <a:endParaRPr lang="en-GB" sz="1200" dirty="0"/>
          </a:p>
        </p:txBody>
      </p:sp>
      <p:pic>
        <p:nvPicPr>
          <p:cNvPr id="4" name="Picture 3" descr="logo"/>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2450112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7218F02-0665-4C41-F3F5-1A70315F275D}"/>
              </a:ext>
            </a:extLst>
          </p:cNvPr>
          <p:cNvSpPr>
            <a:spLocks noGrp="1"/>
          </p:cNvSpPr>
          <p:nvPr>
            <p:ph type="subTitle" idx="1"/>
          </p:nvPr>
        </p:nvSpPr>
        <p:spPr>
          <a:xfrm>
            <a:off x="1523999" y="704849"/>
            <a:ext cx="10154653" cy="5824287"/>
          </a:xfrm>
        </p:spPr>
        <p:txBody>
          <a:bodyPr vert="horz" lIns="91440" tIns="45720" rIns="91440" bIns="45720" rtlCol="0" anchor="t">
            <a:normAutofit/>
          </a:bodyPr>
          <a:lstStyle/>
          <a:p>
            <a:pPr algn="l"/>
            <a:r>
              <a:rPr lang="en-GB" sz="2800" b="1" dirty="0">
                <a:cs typeface="Calibri"/>
              </a:rPr>
              <a:t>Coherence: </a:t>
            </a:r>
            <a:r>
              <a:rPr lang="en-GB" dirty="0">
                <a:cs typeface="Calibri"/>
              </a:rPr>
              <a:t>Links to previous and future learning. How it links to the core and foundation subjects. </a:t>
            </a:r>
            <a:endParaRPr lang="en-US" dirty="0"/>
          </a:p>
          <a:p>
            <a:pPr algn="l"/>
            <a:r>
              <a:rPr lang="en-GB" sz="2800" b="1" dirty="0"/>
              <a:t>Credibility:</a:t>
            </a:r>
            <a:r>
              <a:rPr lang="en-GB" dirty="0"/>
              <a:t> Curriculum coverage and additional information that help the children answer the question.</a:t>
            </a:r>
            <a:endParaRPr lang="en-GB" dirty="0">
              <a:cs typeface="Calibri"/>
            </a:endParaRPr>
          </a:p>
          <a:p>
            <a:pPr algn="l"/>
            <a:r>
              <a:rPr lang="en-GB" sz="2800" b="1" dirty="0"/>
              <a:t>Creativity: </a:t>
            </a:r>
            <a:r>
              <a:rPr lang="en-GB" dirty="0"/>
              <a:t>The different ways you show your learning – final outcome or the process of capturing what is going on –E.g. Drama/ photography</a:t>
            </a:r>
            <a:endParaRPr lang="en-GB" dirty="0">
              <a:cs typeface="Calibri"/>
            </a:endParaRPr>
          </a:p>
          <a:p>
            <a:pPr algn="l"/>
            <a:r>
              <a:rPr lang="en-GB" sz="2800" b="1" dirty="0"/>
              <a:t>Compassion</a:t>
            </a:r>
            <a:r>
              <a:rPr lang="en-GB" b="1" dirty="0"/>
              <a:t>: </a:t>
            </a:r>
            <a:r>
              <a:rPr lang="en-GB" dirty="0"/>
              <a:t>Not just feeling sorry for other people but understanding the points of view and situations of other people. </a:t>
            </a:r>
          </a:p>
          <a:p>
            <a:pPr algn="l"/>
            <a:r>
              <a:rPr lang="en-GB" sz="2800" b="1" dirty="0"/>
              <a:t>Community</a:t>
            </a:r>
            <a:r>
              <a:rPr lang="en-GB" b="1" dirty="0"/>
              <a:t>: </a:t>
            </a:r>
            <a:r>
              <a:rPr lang="en-GB" dirty="0"/>
              <a:t>Opportunities to work within the local community. </a:t>
            </a:r>
          </a:p>
          <a:p>
            <a:pPr algn="l"/>
            <a:endParaRPr lang="en-GB" dirty="0">
              <a:cs typeface="Calibri" panose="020F0502020204030204"/>
            </a:endParaRPr>
          </a:p>
          <a:p>
            <a:r>
              <a:rPr lang="en-GB" sz="2800" b="1" dirty="0">
                <a:cs typeface="Calibri" panose="020F0502020204030204"/>
              </a:rPr>
              <a:t>Empowerment is the goal</a:t>
            </a:r>
          </a:p>
          <a:p>
            <a:endParaRPr lang="en-GB" dirty="0">
              <a:cs typeface="Calibri" panose="020F0502020204030204"/>
            </a:endParaRPr>
          </a:p>
          <a:p>
            <a:pPr algn="l"/>
            <a:endParaRPr lang="en-GB" dirty="0">
              <a:cs typeface="Calibri" panose="020F0502020204030204"/>
            </a:endParaRPr>
          </a:p>
        </p:txBody>
      </p:sp>
      <p:pic>
        <p:nvPicPr>
          <p:cNvPr id="4" name="Picture 3" descr="logo"/>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12" name="Audio 11">
            <a:hlinkClick r:id="" action="ppaction://media"/>
            <a:extLst>
              <a:ext uri="{FF2B5EF4-FFF2-40B4-BE49-F238E27FC236}">
                <a16:creationId xmlns:a16="http://schemas.microsoft.com/office/drawing/2014/main" id="{3C06B99D-F0C3-87BD-F9D2-3FF5F7F7D81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66310723"/>
      </p:ext>
    </p:extLst>
  </p:cSld>
  <p:clrMapOvr>
    <a:masterClrMapping/>
  </p:clrMapOvr>
  <mc:AlternateContent xmlns:mc="http://schemas.openxmlformats.org/markup-compatibility/2006" xmlns:p14="http://schemas.microsoft.com/office/powerpoint/2010/main">
    <mc:Choice Requires="p14">
      <p:transition spd="slow" p14:dur="2000" advTm="31625"/>
    </mc:Choice>
    <mc:Fallback xmlns="">
      <p:transition spd="slow" advTm="316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A66A4-D5A0-B51D-8320-52255B0756A4}"/>
              </a:ext>
            </a:extLst>
          </p:cNvPr>
          <p:cNvSpPr>
            <a:spLocks noGrp="1"/>
          </p:cNvSpPr>
          <p:nvPr>
            <p:ph type="ctrTitle"/>
          </p:nvPr>
        </p:nvSpPr>
        <p:spPr>
          <a:xfrm>
            <a:off x="288757" y="-1285996"/>
            <a:ext cx="11903243" cy="2387600"/>
          </a:xfrm>
        </p:spPr>
        <p:txBody>
          <a:bodyPr>
            <a:normAutofit/>
          </a:bodyPr>
          <a:lstStyle/>
          <a:p>
            <a:pPr algn="l"/>
            <a:r>
              <a:rPr lang="en-GB" sz="5400" b="1" dirty="0"/>
              <a:t>Example Enquiry Questions/ Big Concepts </a:t>
            </a:r>
          </a:p>
        </p:txBody>
      </p:sp>
      <p:sp>
        <p:nvSpPr>
          <p:cNvPr id="3" name="Subtitle 2">
            <a:extLst>
              <a:ext uri="{FF2B5EF4-FFF2-40B4-BE49-F238E27FC236}">
                <a16:creationId xmlns:a16="http://schemas.microsoft.com/office/drawing/2014/main" id="{CE329FC6-108F-B2B6-0190-66022FD76255}"/>
              </a:ext>
            </a:extLst>
          </p:cNvPr>
          <p:cNvSpPr>
            <a:spLocks noGrp="1"/>
          </p:cNvSpPr>
          <p:nvPr>
            <p:ph type="subTitle" idx="1"/>
          </p:nvPr>
        </p:nvSpPr>
        <p:spPr>
          <a:xfrm>
            <a:off x="128337" y="1361415"/>
            <a:ext cx="9144000" cy="1655762"/>
          </a:xfrm>
        </p:spPr>
        <p:txBody>
          <a:bodyPr>
            <a:normAutofit lnSpcReduction="10000"/>
          </a:bodyPr>
          <a:lstStyle/>
          <a:p>
            <a:pPr marL="342900" indent="-342900" algn="l">
              <a:buFont typeface="Arial" panose="020B0604020202020204" pitchFamily="34" charset="0"/>
              <a:buChar char="•"/>
            </a:pPr>
            <a:r>
              <a:rPr lang="en-GB" dirty="0"/>
              <a:t>A question that has a big concept behind it. The big concepts give children an understanding of the wider world.</a:t>
            </a:r>
          </a:p>
          <a:p>
            <a:pPr marL="342900" indent="-342900" algn="l">
              <a:buFont typeface="Arial" panose="020B0604020202020204" pitchFamily="34" charset="0"/>
              <a:buChar char="•"/>
            </a:pPr>
            <a:r>
              <a:rPr lang="en-GB" dirty="0"/>
              <a:t>It may have multiple possible answers but with a clear focus.</a:t>
            </a:r>
          </a:p>
          <a:p>
            <a:pPr marL="342900" indent="-342900" algn="l">
              <a:buFont typeface="Arial" panose="020B0604020202020204" pitchFamily="34" charset="0"/>
              <a:buChar char="•"/>
            </a:pPr>
            <a:r>
              <a:rPr lang="en-GB" dirty="0"/>
              <a:t>The question should be reasonable with credible research behind it. </a:t>
            </a:r>
          </a:p>
        </p:txBody>
      </p:sp>
      <p:pic>
        <p:nvPicPr>
          <p:cNvPr id="4" name="Picture 3">
            <a:extLst>
              <a:ext uri="{FF2B5EF4-FFF2-40B4-BE49-F238E27FC236}">
                <a16:creationId xmlns:a16="http://schemas.microsoft.com/office/drawing/2014/main" id="{265037DD-F844-0307-4ED9-898777931CBB}"/>
              </a:ext>
            </a:extLst>
          </p:cNvPr>
          <p:cNvPicPr>
            <a:picLocks noChangeAspect="1"/>
          </p:cNvPicPr>
          <p:nvPr/>
        </p:nvPicPr>
        <p:blipFill>
          <a:blip r:embed="rId2"/>
          <a:stretch>
            <a:fillRect/>
          </a:stretch>
        </p:blipFill>
        <p:spPr>
          <a:xfrm>
            <a:off x="1068402" y="3276988"/>
            <a:ext cx="7263870" cy="3371666"/>
          </a:xfrm>
          <a:prstGeom prst="rect">
            <a:avLst/>
          </a:prstGeom>
        </p:spPr>
      </p:pic>
      <p:pic>
        <p:nvPicPr>
          <p:cNvPr id="5" name="Picture 4" descr="logo"/>
          <p:cNvPicPr/>
          <p:nvPr/>
        </p:nvPicPr>
        <p:blipFill>
          <a:blip r:embed="rId3">
            <a:extLst>
              <a:ext uri="{28A0092B-C50C-407E-A947-70E740481C1C}">
                <a14:useLocalDpi xmlns:a14="http://schemas.microsoft.com/office/drawing/2010/main" val="0"/>
              </a:ext>
            </a:extLst>
          </a:blip>
          <a:srcRect/>
          <a:stretch>
            <a:fillRect/>
          </a:stretch>
        </p:blipFill>
        <p:spPr bwMode="auto">
          <a:xfrm>
            <a:off x="10807337" y="5551714"/>
            <a:ext cx="1384663" cy="1306286"/>
          </a:xfrm>
          <a:prstGeom prst="rect">
            <a:avLst/>
          </a:prstGeom>
          <a:noFill/>
        </p:spPr>
      </p:pic>
    </p:spTree>
    <p:extLst>
      <p:ext uri="{BB962C8B-B14F-4D97-AF65-F5344CB8AC3E}">
        <p14:creationId xmlns:p14="http://schemas.microsoft.com/office/powerpoint/2010/main" val="1629029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B3294-AD44-8204-2A83-C66CE119CE0C}"/>
              </a:ext>
            </a:extLst>
          </p:cNvPr>
          <p:cNvSpPr>
            <a:spLocks noGrp="1"/>
          </p:cNvSpPr>
          <p:nvPr>
            <p:ph type="ctrTitle"/>
          </p:nvPr>
        </p:nvSpPr>
        <p:spPr>
          <a:xfrm>
            <a:off x="1524000" y="256089"/>
            <a:ext cx="9144000" cy="1390018"/>
          </a:xfrm>
        </p:spPr>
        <p:txBody>
          <a:bodyPr/>
          <a:lstStyle/>
          <a:p>
            <a:r>
              <a:rPr lang="en-GB" dirty="0"/>
              <a:t>How is delivery different?</a:t>
            </a:r>
          </a:p>
        </p:txBody>
      </p:sp>
      <p:sp>
        <p:nvSpPr>
          <p:cNvPr id="3" name="Subtitle 2">
            <a:extLst>
              <a:ext uri="{FF2B5EF4-FFF2-40B4-BE49-F238E27FC236}">
                <a16:creationId xmlns:a16="http://schemas.microsoft.com/office/drawing/2014/main" id="{2FBAC4C0-FAF6-010A-F07B-EEF873FBB322}"/>
              </a:ext>
            </a:extLst>
          </p:cNvPr>
          <p:cNvSpPr>
            <a:spLocks noGrp="1"/>
          </p:cNvSpPr>
          <p:nvPr>
            <p:ph type="subTitle" idx="1"/>
          </p:nvPr>
        </p:nvSpPr>
        <p:spPr>
          <a:xfrm>
            <a:off x="762000" y="1870385"/>
            <a:ext cx="10668000" cy="2665520"/>
          </a:xfrm>
        </p:spPr>
        <p:txBody>
          <a:bodyPr>
            <a:noAutofit/>
          </a:bodyPr>
          <a:lstStyle/>
          <a:p>
            <a:r>
              <a:rPr lang="en-GB" sz="2000" dirty="0"/>
              <a:t>Exciting hooks that draw the children into the enquiry question and the debate of multiple possibilities.</a:t>
            </a:r>
          </a:p>
          <a:p>
            <a:endParaRPr lang="en-GB" sz="2000" dirty="0"/>
          </a:p>
          <a:p>
            <a:endParaRPr lang="en-GB" sz="2000" dirty="0"/>
          </a:p>
          <a:p>
            <a:r>
              <a:rPr lang="en-US" sz="2000" dirty="0"/>
              <a:t>Each enquiry starts with a story about a person, in a place, with a problem to be solved which has come from the work by Debra Kidd on the ‘Curriculum of Hope.’  This will support children to develop their ethical empathy. </a:t>
            </a:r>
            <a:endParaRPr lang="en-GB" sz="2000" dirty="0"/>
          </a:p>
          <a:p>
            <a:endParaRPr lang="en-GB" sz="2000" dirty="0"/>
          </a:p>
          <a:p>
            <a:r>
              <a:rPr lang="en-GB" sz="2000" dirty="0"/>
              <a:t>For example:</a:t>
            </a:r>
          </a:p>
          <a:p>
            <a:r>
              <a:rPr lang="en-GB" sz="2000" dirty="0"/>
              <a:t>The use of a story that will ignite the thirst for more knowledge – knowledge that has to be acquired and utilised in order to learn. </a:t>
            </a:r>
          </a:p>
        </p:txBody>
      </p:sp>
      <p:pic>
        <p:nvPicPr>
          <p:cNvPr id="4" name="Picture 3" descr="logo"/>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8" name="Audio 7">
            <a:hlinkClick r:id="" action="ppaction://media"/>
            <a:extLst>
              <a:ext uri="{FF2B5EF4-FFF2-40B4-BE49-F238E27FC236}">
                <a16:creationId xmlns:a16="http://schemas.microsoft.com/office/drawing/2014/main" id="{EF2BD215-012C-F62F-F6F2-B1A44EDBD26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7507609"/>
      </p:ext>
    </p:extLst>
  </p:cSld>
  <p:clrMapOvr>
    <a:masterClrMapping/>
  </p:clrMapOvr>
  <mc:AlternateContent xmlns:mc="http://schemas.openxmlformats.org/markup-compatibility/2006" xmlns:p14="http://schemas.microsoft.com/office/powerpoint/2010/main">
    <mc:Choice Requires="p14">
      <p:transition spd="slow" p14:dur="2000" advTm="229327"/>
    </mc:Choice>
    <mc:Fallback xmlns="">
      <p:transition spd="slow" advTm="2293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49BB445-9ADA-BCA9-BC4F-27C86CA37653}"/>
              </a:ext>
            </a:extLst>
          </p:cNvPr>
          <p:cNvPicPr>
            <a:picLocks noChangeAspect="1"/>
          </p:cNvPicPr>
          <p:nvPr/>
        </p:nvPicPr>
        <p:blipFill>
          <a:blip r:embed="rId4"/>
          <a:stretch>
            <a:fillRect/>
          </a:stretch>
        </p:blipFill>
        <p:spPr>
          <a:xfrm>
            <a:off x="2159474" y="725863"/>
            <a:ext cx="7035709" cy="5593679"/>
          </a:xfrm>
          <a:prstGeom prst="rect">
            <a:avLst/>
          </a:prstGeom>
        </p:spPr>
      </p:pic>
      <p:pic>
        <p:nvPicPr>
          <p:cNvPr id="4" name="Picture 3" descr="logo"/>
          <p:cNvPicPr/>
          <p:nvPr/>
        </p:nvPicPr>
        <p:blipFill>
          <a:blip r:embed="rId5">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8" name="Audio 7">
            <a:hlinkClick r:id="" action="ppaction://media"/>
            <a:extLst>
              <a:ext uri="{FF2B5EF4-FFF2-40B4-BE49-F238E27FC236}">
                <a16:creationId xmlns:a16="http://schemas.microsoft.com/office/drawing/2014/main" id="{D9812163-FB2B-38E0-191F-868BBA21A80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91972080"/>
      </p:ext>
    </p:extLst>
  </p:cSld>
  <p:clrMapOvr>
    <a:masterClrMapping/>
  </p:clrMapOvr>
  <mc:AlternateContent xmlns:mc="http://schemas.openxmlformats.org/markup-compatibility/2006" xmlns:p14="http://schemas.microsoft.com/office/powerpoint/2010/main">
    <mc:Choice Requires="p14">
      <p:transition spd="slow" p14:dur="2000" advTm="35747"/>
    </mc:Choice>
    <mc:Fallback xmlns="">
      <p:transition spd="slow" advTm="35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F540B-EBC5-DDB8-F3F7-8839A0EE87FA}"/>
              </a:ext>
            </a:extLst>
          </p:cNvPr>
          <p:cNvSpPr>
            <a:spLocks noGrp="1"/>
          </p:cNvSpPr>
          <p:nvPr>
            <p:ph type="title"/>
          </p:nvPr>
        </p:nvSpPr>
        <p:spPr/>
        <p:txBody>
          <a:bodyPr/>
          <a:lstStyle/>
          <a:p>
            <a:pPr algn="ctr"/>
            <a:r>
              <a:rPr lang="en-GB" dirty="0"/>
              <a:t>Drama</a:t>
            </a:r>
          </a:p>
        </p:txBody>
      </p:sp>
      <p:sp>
        <p:nvSpPr>
          <p:cNvPr id="3" name="Content Placeholder 2">
            <a:extLst>
              <a:ext uri="{FF2B5EF4-FFF2-40B4-BE49-F238E27FC236}">
                <a16:creationId xmlns:a16="http://schemas.microsoft.com/office/drawing/2014/main" id="{7E1C1F27-F7D5-1B7F-2B58-0D6943A4B6A2}"/>
              </a:ext>
            </a:extLst>
          </p:cNvPr>
          <p:cNvSpPr>
            <a:spLocks noGrp="1"/>
          </p:cNvSpPr>
          <p:nvPr>
            <p:ph idx="1"/>
          </p:nvPr>
        </p:nvSpPr>
        <p:spPr>
          <a:xfrm>
            <a:off x="838200" y="1352550"/>
            <a:ext cx="10515600" cy="4824413"/>
          </a:xfrm>
        </p:spPr>
        <p:txBody>
          <a:bodyPr/>
          <a:lstStyle/>
          <a:p>
            <a:r>
              <a:rPr lang="en-GB" dirty="0"/>
              <a:t>The volcano </a:t>
            </a:r>
          </a:p>
          <a:p>
            <a:pPr marL="0" indent="0" algn="ctr">
              <a:buNone/>
            </a:pPr>
            <a:r>
              <a:rPr lang="en-GB" dirty="0"/>
              <a:t>Stories or plots are dramas, and dramas always involve a human being in a mess.</a:t>
            </a:r>
          </a:p>
          <a:p>
            <a:pPr marL="0" indent="0">
              <a:buNone/>
            </a:pPr>
            <a:endParaRPr lang="en-GB" dirty="0"/>
          </a:p>
        </p:txBody>
      </p:sp>
      <p:pic>
        <p:nvPicPr>
          <p:cNvPr id="5" name="Picture 4">
            <a:extLst>
              <a:ext uri="{FF2B5EF4-FFF2-40B4-BE49-F238E27FC236}">
                <a16:creationId xmlns:a16="http://schemas.microsoft.com/office/drawing/2014/main" id="{9D0759E1-02E6-95A2-1699-B73EB3575BE8}"/>
              </a:ext>
            </a:extLst>
          </p:cNvPr>
          <p:cNvPicPr>
            <a:picLocks noChangeAspect="1"/>
          </p:cNvPicPr>
          <p:nvPr/>
        </p:nvPicPr>
        <p:blipFill>
          <a:blip r:embed="rId4"/>
          <a:stretch>
            <a:fillRect/>
          </a:stretch>
        </p:blipFill>
        <p:spPr>
          <a:xfrm rot="10800000">
            <a:off x="4095750" y="2678113"/>
            <a:ext cx="3667125" cy="3815556"/>
          </a:xfrm>
          <a:prstGeom prst="rect">
            <a:avLst/>
          </a:prstGeom>
        </p:spPr>
      </p:pic>
      <p:pic>
        <p:nvPicPr>
          <p:cNvPr id="6" name="Picture 5" descr="logo"/>
          <p:cNvPicPr/>
          <p:nvPr/>
        </p:nvPicPr>
        <p:blipFill>
          <a:blip r:embed="rId5">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12" name="Audio 11">
            <a:hlinkClick r:id="" action="ppaction://media"/>
            <a:extLst>
              <a:ext uri="{FF2B5EF4-FFF2-40B4-BE49-F238E27FC236}">
                <a16:creationId xmlns:a16="http://schemas.microsoft.com/office/drawing/2014/main" id="{F817900F-F019-2966-45D5-A3F08C9BA63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42860487"/>
      </p:ext>
    </p:extLst>
  </p:cSld>
  <p:clrMapOvr>
    <a:masterClrMapping/>
  </p:clrMapOvr>
  <mc:AlternateContent xmlns:mc="http://schemas.openxmlformats.org/markup-compatibility/2006" xmlns:p14="http://schemas.microsoft.com/office/powerpoint/2010/main">
    <mc:Choice Requires="p14">
      <p:transition spd="slow" p14:dur="2000" advTm="189098"/>
    </mc:Choice>
    <mc:Fallback xmlns="">
      <p:transition spd="slow" advTm="1890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31107B-1A69-9721-12CC-C278029A033B}"/>
              </a:ext>
            </a:extLst>
          </p:cNvPr>
          <p:cNvPicPr>
            <a:picLocks noChangeAspect="1"/>
          </p:cNvPicPr>
          <p:nvPr/>
        </p:nvPicPr>
        <p:blipFill>
          <a:blip r:embed="rId2"/>
          <a:stretch>
            <a:fillRect/>
          </a:stretch>
        </p:blipFill>
        <p:spPr>
          <a:xfrm>
            <a:off x="2486024" y="223837"/>
            <a:ext cx="7433571" cy="3205163"/>
          </a:xfrm>
          <a:prstGeom prst="rect">
            <a:avLst/>
          </a:prstGeom>
        </p:spPr>
      </p:pic>
      <p:pic>
        <p:nvPicPr>
          <p:cNvPr id="5" name="Picture 4">
            <a:extLst>
              <a:ext uri="{FF2B5EF4-FFF2-40B4-BE49-F238E27FC236}">
                <a16:creationId xmlns:a16="http://schemas.microsoft.com/office/drawing/2014/main" id="{3B037E50-CF7C-B889-96DF-5CF98DB8093B}"/>
              </a:ext>
            </a:extLst>
          </p:cNvPr>
          <p:cNvPicPr>
            <a:picLocks noChangeAspect="1"/>
          </p:cNvPicPr>
          <p:nvPr/>
        </p:nvPicPr>
        <p:blipFill>
          <a:blip r:embed="rId3"/>
          <a:stretch>
            <a:fillRect/>
          </a:stretch>
        </p:blipFill>
        <p:spPr>
          <a:xfrm>
            <a:off x="2486024" y="3695699"/>
            <a:ext cx="7428604" cy="2447925"/>
          </a:xfrm>
          <a:prstGeom prst="rect">
            <a:avLst/>
          </a:prstGeom>
        </p:spPr>
      </p:pic>
      <p:pic>
        <p:nvPicPr>
          <p:cNvPr id="4" name="Picture 3" descr="logo"/>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503753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D8F7320-6D87-00EF-B90E-1C3C34F28435}"/>
              </a:ext>
            </a:extLst>
          </p:cNvPr>
          <p:cNvSpPr>
            <a:spLocks noGrp="1"/>
          </p:cNvSpPr>
          <p:nvPr>
            <p:ph type="subTitle" idx="1"/>
          </p:nvPr>
        </p:nvSpPr>
        <p:spPr>
          <a:xfrm>
            <a:off x="1524000" y="1926454"/>
            <a:ext cx="9144000" cy="3331346"/>
          </a:xfrm>
        </p:spPr>
        <p:txBody>
          <a:bodyPr/>
          <a:lstStyle/>
          <a:p>
            <a:pPr algn="l"/>
            <a:r>
              <a:rPr lang="en-GB" dirty="0"/>
              <a:t>Taking time over having high quality end products. Allowing time over a series of lesson to develop our practise. </a:t>
            </a:r>
          </a:p>
          <a:p>
            <a:pPr algn="l"/>
            <a:r>
              <a:rPr lang="en-GB" dirty="0"/>
              <a:t>Understanding that being good at something is a messy process.</a:t>
            </a:r>
          </a:p>
          <a:p>
            <a:pPr algn="l"/>
            <a:r>
              <a:rPr lang="en-GB" dirty="0"/>
              <a:t>Sometimes it might be appropriate to give children choice over a finished product. </a:t>
            </a:r>
          </a:p>
          <a:p>
            <a:pPr algn="l"/>
            <a:endParaRPr lang="en-US" dirty="0"/>
          </a:p>
          <a:p>
            <a:pPr algn="l"/>
            <a:r>
              <a:rPr lang="en-US" dirty="0"/>
              <a:t>Sharing our work with parents and the local community.</a:t>
            </a:r>
            <a:endParaRPr lang="en-GB" dirty="0"/>
          </a:p>
        </p:txBody>
      </p:sp>
      <p:sp>
        <p:nvSpPr>
          <p:cNvPr id="5" name="Title 4">
            <a:extLst>
              <a:ext uri="{FF2B5EF4-FFF2-40B4-BE49-F238E27FC236}">
                <a16:creationId xmlns:a16="http://schemas.microsoft.com/office/drawing/2014/main" id="{77B26879-14AC-3303-9941-6969F9A9C083}"/>
              </a:ext>
            </a:extLst>
          </p:cNvPr>
          <p:cNvSpPr>
            <a:spLocks noGrp="1"/>
          </p:cNvSpPr>
          <p:nvPr>
            <p:ph type="ctrTitle"/>
          </p:nvPr>
        </p:nvSpPr>
        <p:spPr>
          <a:xfrm>
            <a:off x="1524000" y="1122363"/>
            <a:ext cx="9144000" cy="697559"/>
          </a:xfrm>
        </p:spPr>
        <p:txBody>
          <a:bodyPr>
            <a:normAutofit/>
          </a:bodyPr>
          <a:lstStyle/>
          <a:p>
            <a:r>
              <a:rPr lang="en-GB" sz="4000" dirty="0"/>
              <a:t>Polished products</a:t>
            </a:r>
          </a:p>
        </p:txBody>
      </p:sp>
      <p:pic>
        <p:nvPicPr>
          <p:cNvPr id="4" name="Picture 3" descr="logo"/>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1185236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AA501-A148-5AF2-3600-9EF8DFD4AEF8}"/>
              </a:ext>
            </a:extLst>
          </p:cNvPr>
          <p:cNvSpPr>
            <a:spLocks noGrp="1"/>
          </p:cNvSpPr>
          <p:nvPr>
            <p:ph type="ctrTitle"/>
          </p:nvPr>
        </p:nvSpPr>
        <p:spPr>
          <a:xfrm>
            <a:off x="1524000" y="1122363"/>
            <a:ext cx="9144000" cy="1432301"/>
          </a:xfrm>
        </p:spPr>
        <p:txBody>
          <a:bodyPr/>
          <a:lstStyle/>
          <a:p>
            <a:r>
              <a:rPr lang="en-GB" b="1" dirty="0"/>
              <a:t>Are Rivers Alive?</a:t>
            </a:r>
          </a:p>
        </p:txBody>
      </p:sp>
      <p:sp>
        <p:nvSpPr>
          <p:cNvPr id="3" name="Subtitle 2">
            <a:extLst>
              <a:ext uri="{FF2B5EF4-FFF2-40B4-BE49-F238E27FC236}">
                <a16:creationId xmlns:a16="http://schemas.microsoft.com/office/drawing/2014/main" id="{7ACDF25C-01D5-AFD9-FD04-C64733DFB5CB}"/>
              </a:ext>
            </a:extLst>
          </p:cNvPr>
          <p:cNvSpPr>
            <a:spLocks noGrp="1"/>
          </p:cNvSpPr>
          <p:nvPr>
            <p:ph type="subTitle" idx="1"/>
          </p:nvPr>
        </p:nvSpPr>
        <p:spPr>
          <a:xfrm>
            <a:off x="1524000" y="2620651"/>
            <a:ext cx="9144000" cy="3817855"/>
          </a:xfrm>
        </p:spPr>
        <p:txBody>
          <a:bodyPr>
            <a:normAutofit fontScale="62500" lnSpcReduction="20000"/>
          </a:bodyPr>
          <a:lstStyle/>
          <a:p>
            <a:r>
              <a:rPr lang="en-GB" sz="3200" dirty="0"/>
              <a:t>Year 3/4 topic on rivers.</a:t>
            </a:r>
          </a:p>
          <a:p>
            <a:pPr algn="l"/>
            <a:r>
              <a:rPr lang="en-GB" sz="4500" b="1" u="sng" dirty="0">
                <a:effectLst/>
                <a:latin typeface="Calibri" panose="020F0502020204030204" pitchFamily="34" charset="0"/>
                <a:ea typeface="Calibri" panose="020F0502020204030204" pitchFamily="34" charset="0"/>
                <a:cs typeface="Arial" panose="020B0604020202020204" pitchFamily="34" charset="0"/>
              </a:rPr>
              <a:t>People:</a:t>
            </a:r>
            <a:r>
              <a:rPr lang="en-GB" sz="4500" dirty="0">
                <a:effectLst/>
                <a:latin typeface="Calibri" panose="020F0502020204030204" pitchFamily="34" charset="0"/>
                <a:ea typeface="Calibri" panose="020F0502020204030204" pitchFamily="34" charset="0"/>
                <a:cs typeface="Arial" panose="020B0604020202020204" pitchFamily="34" charset="0"/>
              </a:rPr>
              <a:t>  Parents</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4500" b="1" u="none" strike="noStrike" dirty="0">
                <a:effectLst/>
                <a:latin typeface="Calibri" panose="020F0502020204030204" pitchFamily="34" charset="0"/>
                <a:ea typeface="Calibri" panose="020F0502020204030204" pitchFamily="34" charset="0"/>
                <a:cs typeface="Arial" panose="020B0604020202020204" pitchFamily="34" charset="0"/>
              </a:rPr>
              <a:t> </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4500" b="1" u="sng" dirty="0">
                <a:effectLst/>
                <a:latin typeface="Calibri" panose="020F0502020204030204" pitchFamily="34" charset="0"/>
                <a:ea typeface="Calibri" panose="020F0502020204030204" pitchFamily="34" charset="0"/>
                <a:cs typeface="Arial" panose="020B0604020202020204" pitchFamily="34" charset="0"/>
              </a:rPr>
              <a:t>Place:</a:t>
            </a:r>
            <a:r>
              <a:rPr lang="en-GB" sz="4500" dirty="0">
                <a:effectLst/>
                <a:latin typeface="Calibri" panose="020F0502020204030204" pitchFamily="34" charset="0"/>
                <a:ea typeface="Calibri" panose="020F0502020204030204" pitchFamily="34" charset="0"/>
                <a:cs typeface="Arial" panose="020B0604020202020204" pitchFamily="34" charset="0"/>
              </a:rPr>
              <a:t>   The river</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4500" b="1" u="none" strike="noStrike" dirty="0">
                <a:effectLst/>
                <a:latin typeface="Calibri" panose="020F0502020204030204" pitchFamily="34" charset="0"/>
                <a:ea typeface="Calibri" panose="020F0502020204030204" pitchFamily="34" charset="0"/>
                <a:cs typeface="Arial" panose="020B0604020202020204" pitchFamily="34" charset="0"/>
              </a:rPr>
              <a:t> </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4500" b="1" u="sng" dirty="0">
                <a:effectLst/>
                <a:latin typeface="Calibri" panose="020F0502020204030204" pitchFamily="34" charset="0"/>
                <a:ea typeface="Calibri" panose="020F0502020204030204" pitchFamily="34" charset="0"/>
                <a:cs typeface="Arial" panose="020B0604020202020204" pitchFamily="34" charset="0"/>
              </a:rPr>
              <a:t>Problem:</a:t>
            </a:r>
            <a:r>
              <a:rPr lang="en-GB" sz="4500" dirty="0">
                <a:effectLst/>
                <a:latin typeface="Calibri" panose="020F0502020204030204" pitchFamily="34" charset="0"/>
                <a:ea typeface="Calibri" panose="020F0502020204030204" pitchFamily="34" charset="0"/>
                <a:cs typeface="Arial" panose="020B0604020202020204" pitchFamily="34" charset="0"/>
              </a:rPr>
              <a:t>   What do we mean by living?</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4500" b="1" u="none" strike="noStrike" dirty="0">
                <a:effectLst/>
                <a:latin typeface="Calibri" panose="020F0502020204030204" pitchFamily="34" charset="0"/>
                <a:ea typeface="Calibri" panose="020F0502020204030204" pitchFamily="34" charset="0"/>
                <a:cs typeface="Arial" panose="020B0604020202020204" pitchFamily="34" charset="0"/>
              </a:rPr>
              <a:t> </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en-GB" sz="4500" b="1" u="sng" dirty="0">
                <a:effectLst/>
                <a:latin typeface="Calibri" panose="020F0502020204030204" pitchFamily="34" charset="0"/>
                <a:ea typeface="Calibri" panose="020F0502020204030204" pitchFamily="34" charset="0"/>
                <a:cs typeface="Arial" panose="020B0604020202020204" pitchFamily="34" charset="0"/>
              </a:rPr>
              <a:t>Possibilities:</a:t>
            </a:r>
            <a:r>
              <a:rPr lang="en-GB" sz="4500" dirty="0">
                <a:effectLst/>
                <a:latin typeface="Calibri" panose="020F0502020204030204" pitchFamily="34" charset="0"/>
                <a:ea typeface="Calibri" panose="020F0502020204030204" pitchFamily="34" charset="0"/>
                <a:cs typeface="Arial" panose="020B0604020202020204" pitchFamily="34" charset="0"/>
              </a:rPr>
              <a:t>   How can we prove or disprove the river is alive? </a:t>
            </a:r>
            <a:endParaRPr lang="en-GB" sz="4500" dirty="0"/>
          </a:p>
        </p:txBody>
      </p:sp>
      <p:pic>
        <p:nvPicPr>
          <p:cNvPr id="4" name="Picture 3" descr="logo"/>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7" name="Audio 6">
            <a:hlinkClick r:id="" action="ppaction://media"/>
            <a:extLst>
              <a:ext uri="{FF2B5EF4-FFF2-40B4-BE49-F238E27FC236}">
                <a16:creationId xmlns:a16="http://schemas.microsoft.com/office/drawing/2014/main" id="{6C6A3E8C-79A6-1CC0-BA2D-690508C0E27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33840964"/>
      </p:ext>
    </p:extLst>
  </p:cSld>
  <p:clrMapOvr>
    <a:masterClrMapping/>
  </p:clrMapOvr>
  <mc:AlternateContent xmlns:mc="http://schemas.openxmlformats.org/markup-compatibility/2006" xmlns:p14="http://schemas.microsoft.com/office/powerpoint/2010/main">
    <mc:Choice Requires="p14">
      <p:transition spd="slow" p14:dur="2000" advTm="31271"/>
    </mc:Choice>
    <mc:Fallback xmlns="">
      <p:transition spd="slow" advTm="312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A73ED-7CC6-CC5E-AAC7-9647F23385CA}"/>
              </a:ext>
            </a:extLst>
          </p:cNvPr>
          <p:cNvSpPr>
            <a:spLocks noGrp="1"/>
          </p:cNvSpPr>
          <p:nvPr>
            <p:ph type="title"/>
          </p:nvPr>
        </p:nvSpPr>
        <p:spPr>
          <a:xfrm>
            <a:off x="3389812" y="486375"/>
            <a:ext cx="10515600" cy="667947"/>
          </a:xfrm>
        </p:spPr>
        <p:txBody>
          <a:bodyPr>
            <a:normAutofit fontScale="90000"/>
          </a:bodyPr>
          <a:lstStyle/>
          <a:p>
            <a:r>
              <a:rPr lang="en-US" dirty="0">
                <a:cs typeface="Calibri Light"/>
              </a:rPr>
              <a:t>The writing journey</a:t>
            </a:r>
            <a:endParaRPr lang="en-US" dirty="0"/>
          </a:p>
        </p:txBody>
      </p:sp>
      <p:sp>
        <p:nvSpPr>
          <p:cNvPr id="3" name="Content Placeholder 2">
            <a:extLst>
              <a:ext uri="{FF2B5EF4-FFF2-40B4-BE49-F238E27FC236}">
                <a16:creationId xmlns:a16="http://schemas.microsoft.com/office/drawing/2014/main" id="{36D90207-F5CB-B018-9D6D-D2E02FD70BC5}"/>
              </a:ext>
            </a:extLst>
          </p:cNvPr>
          <p:cNvSpPr>
            <a:spLocks noGrp="1"/>
          </p:cNvSpPr>
          <p:nvPr>
            <p:ph idx="1"/>
          </p:nvPr>
        </p:nvSpPr>
        <p:spPr>
          <a:xfrm>
            <a:off x="838200" y="1970156"/>
            <a:ext cx="10515600" cy="5144653"/>
          </a:xfrm>
        </p:spPr>
        <p:txBody>
          <a:bodyPr vert="horz" lIns="91440" tIns="45720" rIns="91440" bIns="45720" rtlCol="0" anchor="t">
            <a:normAutofit/>
          </a:bodyPr>
          <a:lstStyle/>
          <a:p>
            <a:r>
              <a:rPr lang="en-US" sz="3600" dirty="0">
                <a:cs typeface="Calibri"/>
              </a:rPr>
              <a:t>The rhythm of the rain</a:t>
            </a:r>
          </a:p>
          <a:p>
            <a:endParaRPr lang="en-US" sz="3600" dirty="0">
              <a:cs typeface="Calibri"/>
            </a:endParaRPr>
          </a:p>
          <a:p>
            <a:r>
              <a:rPr lang="en-US" sz="3600" dirty="0">
                <a:cs typeface="Calibri"/>
              </a:rPr>
              <a:t>The water cycle</a:t>
            </a:r>
          </a:p>
          <a:p>
            <a:endParaRPr lang="en-US" sz="3600" dirty="0">
              <a:cs typeface="Calibri"/>
            </a:endParaRPr>
          </a:p>
          <a:p>
            <a:r>
              <a:rPr lang="en-US" sz="3600" dirty="0">
                <a:cs typeface="Calibri"/>
              </a:rPr>
              <a:t>Haiku</a:t>
            </a:r>
          </a:p>
        </p:txBody>
      </p:sp>
      <p:pic>
        <p:nvPicPr>
          <p:cNvPr id="4" name="Picture 3" descr="logo"/>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8" name="Audio 7">
            <a:hlinkClick r:id="" action="ppaction://media"/>
            <a:extLst>
              <a:ext uri="{FF2B5EF4-FFF2-40B4-BE49-F238E27FC236}">
                <a16:creationId xmlns:a16="http://schemas.microsoft.com/office/drawing/2014/main" id="{B24D4BCD-2399-4F2E-7341-F8A498497E2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51394183"/>
      </p:ext>
    </p:extLst>
  </p:cSld>
  <p:clrMapOvr>
    <a:masterClrMapping/>
  </p:clrMapOvr>
  <mc:AlternateContent xmlns:mc="http://schemas.openxmlformats.org/markup-compatibility/2006" xmlns:p14="http://schemas.microsoft.com/office/powerpoint/2010/main">
    <mc:Choice Requires="p14">
      <p:transition spd="slow" p14:dur="2000" advTm="20807"/>
    </mc:Choice>
    <mc:Fallback xmlns="">
      <p:transition spd="slow" advTm="208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061C18-381C-DC42-C672-F4C57CD5E690}"/>
              </a:ext>
            </a:extLst>
          </p:cNvPr>
          <p:cNvSpPr>
            <a:spLocks noGrp="1"/>
          </p:cNvSpPr>
          <p:nvPr>
            <p:ph idx="1"/>
          </p:nvPr>
        </p:nvSpPr>
        <p:spPr>
          <a:xfrm>
            <a:off x="838200" y="360241"/>
            <a:ext cx="10515600" cy="5816722"/>
          </a:xfrm>
        </p:spPr>
        <p:txBody>
          <a:bodyPr vert="horz" lIns="91440" tIns="45720" rIns="91440" bIns="45720" rtlCol="0" anchor="t">
            <a:normAutofit/>
          </a:bodyPr>
          <a:lstStyle/>
          <a:p>
            <a:pPr marL="0" indent="0">
              <a:buNone/>
            </a:pPr>
            <a:r>
              <a:rPr lang="en-US" sz="3600" dirty="0">
                <a:cs typeface="Calibri"/>
              </a:rPr>
              <a:t>Science</a:t>
            </a:r>
          </a:p>
          <a:p>
            <a:r>
              <a:rPr lang="en-US" sz="3600" dirty="0">
                <a:cs typeface="Calibri"/>
              </a:rPr>
              <a:t>The secret life of plants</a:t>
            </a:r>
            <a:endParaRPr lang="en-US" dirty="0"/>
          </a:p>
          <a:p>
            <a:pPr marL="0" indent="0">
              <a:buNone/>
            </a:pPr>
            <a:endParaRPr lang="en-US" sz="3600" dirty="0">
              <a:cs typeface="Calibri"/>
            </a:endParaRPr>
          </a:p>
          <a:p>
            <a:pPr marL="0" indent="0">
              <a:buNone/>
            </a:pPr>
            <a:r>
              <a:rPr lang="en-US" sz="3600" dirty="0">
                <a:cs typeface="Calibri"/>
              </a:rPr>
              <a:t>Geography</a:t>
            </a:r>
            <a:endParaRPr lang="en-US" dirty="0"/>
          </a:p>
          <a:p>
            <a:r>
              <a:rPr lang="en-US" sz="3600" dirty="0">
                <a:cs typeface="Calibri"/>
              </a:rPr>
              <a:t>The River System</a:t>
            </a:r>
          </a:p>
          <a:p>
            <a:pPr marL="0" indent="0">
              <a:buNone/>
            </a:pPr>
            <a:endParaRPr lang="en-US" sz="3600" dirty="0">
              <a:cs typeface="Calibri"/>
            </a:endParaRPr>
          </a:p>
          <a:p>
            <a:pPr marL="0" indent="0">
              <a:buNone/>
            </a:pPr>
            <a:r>
              <a:rPr lang="en-US" sz="3600" dirty="0">
                <a:cs typeface="Calibri"/>
              </a:rPr>
              <a:t>Design and Technology</a:t>
            </a:r>
          </a:p>
          <a:p>
            <a:r>
              <a:rPr lang="en-US" sz="3600" dirty="0">
                <a:cs typeface="Calibri"/>
              </a:rPr>
              <a:t>Building bridges</a:t>
            </a:r>
          </a:p>
          <a:p>
            <a:pPr marL="0" indent="0">
              <a:buNone/>
            </a:pPr>
            <a:endParaRPr lang="en-US" dirty="0">
              <a:cs typeface="Calibri"/>
            </a:endParaRPr>
          </a:p>
          <a:p>
            <a:endParaRPr lang="en-US" dirty="0">
              <a:cs typeface="Calibri"/>
            </a:endParaRPr>
          </a:p>
          <a:p>
            <a:endParaRPr lang="en-US" dirty="0">
              <a:cs typeface="Calibri"/>
            </a:endParaRPr>
          </a:p>
          <a:p>
            <a:endParaRPr lang="en-US" dirty="0">
              <a:cs typeface="Calibri"/>
            </a:endParaRPr>
          </a:p>
        </p:txBody>
      </p:sp>
      <p:pic>
        <p:nvPicPr>
          <p:cNvPr id="4" name="Picture 3" descr="logo"/>
          <p:cNvPicPr/>
          <p:nvPr/>
        </p:nvPicPr>
        <p:blipFill>
          <a:blip r:embed="rId2">
            <a:extLst>
              <a:ext uri="{28A0092B-C50C-407E-A947-70E740481C1C}">
                <a14:useLocalDpi xmlns:a14="http://schemas.microsoft.com/office/drawing/2010/main" val="0"/>
              </a:ext>
            </a:extLst>
          </a:blip>
          <a:srcRect/>
          <a:stretch>
            <a:fillRect/>
          </a:stretch>
        </p:blipFill>
        <p:spPr bwMode="auto">
          <a:xfrm>
            <a:off x="10807337" y="0"/>
            <a:ext cx="1384663" cy="1306286"/>
          </a:xfrm>
          <a:prstGeom prst="rect">
            <a:avLst/>
          </a:prstGeom>
          <a:noFill/>
        </p:spPr>
      </p:pic>
    </p:spTree>
    <p:extLst>
      <p:ext uri="{BB962C8B-B14F-4D97-AF65-F5344CB8AC3E}">
        <p14:creationId xmlns:p14="http://schemas.microsoft.com/office/powerpoint/2010/main" val="3255569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4"/>
          <a:stretch>
            <a:fillRect/>
          </a:stretch>
        </p:blipFill>
        <p:spPr>
          <a:xfrm>
            <a:off x="3523303" y="0"/>
            <a:ext cx="5145394" cy="6858000"/>
          </a:xfrm>
          <a:prstGeom prst="rect">
            <a:avLst/>
          </a:prstGeom>
        </p:spPr>
      </p:pic>
      <p:pic>
        <p:nvPicPr>
          <p:cNvPr id="5" name="Picture 4" descr="logo"/>
          <p:cNvPicPr/>
          <p:nvPr/>
        </p:nvPicPr>
        <p:blipFill>
          <a:blip r:embed="rId5">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8" name="Audio 7">
            <a:hlinkClick r:id="" action="ppaction://media"/>
            <a:extLst>
              <a:ext uri="{FF2B5EF4-FFF2-40B4-BE49-F238E27FC236}">
                <a16:creationId xmlns:a16="http://schemas.microsoft.com/office/drawing/2014/main" id="{A7D13EC2-CD99-9D95-0337-908A2B16585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9267256"/>
      </p:ext>
    </p:extLst>
  </p:cSld>
  <p:clrMapOvr>
    <a:masterClrMapping/>
  </p:clrMapOvr>
  <mc:AlternateContent xmlns:mc="http://schemas.openxmlformats.org/markup-compatibility/2006" xmlns:p14="http://schemas.microsoft.com/office/powerpoint/2010/main">
    <mc:Choice Requires="p14">
      <p:transition spd="slow" p14:dur="2000" advTm="28372"/>
    </mc:Choice>
    <mc:Fallback xmlns="">
      <p:transition spd="slow" advTm="28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17457" y="109033"/>
            <a:ext cx="8724900" cy="6748967"/>
          </a:xfrm>
          <a:prstGeom prst="rect">
            <a:avLst/>
          </a:prstGeom>
        </p:spPr>
      </p:pic>
      <p:pic>
        <p:nvPicPr>
          <p:cNvPr id="5" name="Picture 4" descr="logo"/>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1327900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54079" y="0"/>
            <a:ext cx="9083842" cy="6858000"/>
          </a:xfrm>
          <a:prstGeom prst="rect">
            <a:avLst/>
          </a:prstGeom>
        </p:spPr>
      </p:pic>
      <p:pic>
        <p:nvPicPr>
          <p:cNvPr id="5" name="Picture 4" descr="logo"/>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711565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204536" y="0"/>
            <a:ext cx="7782928" cy="6858000"/>
          </a:xfrm>
          <a:prstGeom prst="rect">
            <a:avLst/>
          </a:prstGeom>
        </p:spPr>
      </p:pic>
      <p:pic>
        <p:nvPicPr>
          <p:cNvPr id="5" name="Picture 4" descr="logo"/>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spTree>
    <p:extLst>
      <p:ext uri="{BB962C8B-B14F-4D97-AF65-F5344CB8AC3E}">
        <p14:creationId xmlns:p14="http://schemas.microsoft.com/office/powerpoint/2010/main" val="1695408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4"/>
          <a:stretch>
            <a:fillRect/>
          </a:stretch>
        </p:blipFill>
        <p:spPr>
          <a:xfrm>
            <a:off x="1890622" y="0"/>
            <a:ext cx="8410755" cy="6858000"/>
          </a:xfrm>
          <a:prstGeom prst="rect">
            <a:avLst/>
          </a:prstGeom>
        </p:spPr>
      </p:pic>
      <p:pic>
        <p:nvPicPr>
          <p:cNvPr id="5" name="Picture 4" descr="logo"/>
          <p:cNvPicPr/>
          <p:nvPr/>
        </p:nvPicPr>
        <p:blipFill>
          <a:blip r:embed="rId5">
            <a:extLst>
              <a:ext uri="{28A0092B-C50C-407E-A947-70E740481C1C}">
                <a14:useLocalDpi xmlns:a14="http://schemas.microsoft.com/office/drawing/2010/main" val="0"/>
              </a:ext>
            </a:extLst>
          </a:blip>
          <a:srcRect/>
          <a:stretch>
            <a:fillRect/>
          </a:stretch>
        </p:blipFill>
        <p:spPr bwMode="auto">
          <a:xfrm>
            <a:off x="-1" y="0"/>
            <a:ext cx="1384663" cy="1306286"/>
          </a:xfrm>
          <a:prstGeom prst="rect">
            <a:avLst/>
          </a:prstGeom>
          <a:noFill/>
        </p:spPr>
      </p:pic>
      <p:pic>
        <p:nvPicPr>
          <p:cNvPr id="8" name="Audio 7">
            <a:hlinkClick r:id="" action="ppaction://media"/>
            <a:extLst>
              <a:ext uri="{FF2B5EF4-FFF2-40B4-BE49-F238E27FC236}">
                <a16:creationId xmlns:a16="http://schemas.microsoft.com/office/drawing/2014/main" id="{FCBAD16C-4F79-E4C3-2ACD-D2E632F80DC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62907198"/>
      </p:ext>
    </p:extLst>
  </p:cSld>
  <p:clrMapOvr>
    <a:masterClrMapping/>
  </p:clrMapOvr>
  <mc:AlternateContent xmlns:mc="http://schemas.openxmlformats.org/markup-compatibility/2006" xmlns:p14="http://schemas.microsoft.com/office/powerpoint/2010/main">
    <mc:Choice Requires="p14">
      <p:transition spd="slow" p14:dur="2000" advTm="20710"/>
    </mc:Choice>
    <mc:Fallback xmlns="">
      <p:transition spd="slow" advTm="20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699</Words>
  <Application>Microsoft Office PowerPoint</Application>
  <PresentationFormat>Widescreen</PresentationFormat>
  <Paragraphs>91</Paragraphs>
  <Slides>20</Slides>
  <Notes>0</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The School Curriculum</vt:lpstr>
      <vt:lpstr>What are we teaching? </vt:lpstr>
      <vt:lpstr>What is an enquiry approach?</vt:lpstr>
      <vt:lpstr>Why have an enquiry approach?</vt:lpstr>
      <vt:lpstr>From looking at an enquiry approach we believe it will enable us to give children the high levels of active engagement we want, with purpose, that will result in an exciting learning experience and help them remember what they have learnt.  </vt:lpstr>
      <vt:lpstr>PowerPoint Presentation</vt:lpstr>
      <vt:lpstr>Example Enquiry Questions/ Big Concepts </vt:lpstr>
      <vt:lpstr>How is delivery different?</vt:lpstr>
      <vt:lpstr>PowerPoint Presentation</vt:lpstr>
      <vt:lpstr>Drama</vt:lpstr>
      <vt:lpstr>PowerPoint Presentation</vt:lpstr>
      <vt:lpstr>Polished products</vt:lpstr>
      <vt:lpstr>Are Rivers Alive?</vt:lpstr>
      <vt:lpstr>The writing journey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Holme-Turner</dc:creator>
  <cp:lastModifiedBy>Amanda Holme-Turner</cp:lastModifiedBy>
  <cp:revision>108</cp:revision>
  <dcterms:created xsi:type="dcterms:W3CDTF">2023-04-25T09:17:16Z</dcterms:created>
  <dcterms:modified xsi:type="dcterms:W3CDTF">2023-07-04T11:58:49Z</dcterms:modified>
</cp:coreProperties>
</file>